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bfafed8-08d7-4721-b79d-37b9662bc253/assets/video/nc1_t01_jednostavni_elektricni_strujni_krug.mp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phet.colorado.edu/sims/html/circuit-construction-kit-dc-virtual-lab/latest/circuit-construction-kit-dc-virtual-lab_hr.htm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88403" y="2501682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Električni strujni krug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179119" y="5354186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38199" y="1924527"/>
            <a:ext cx="10585361" cy="316262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600" dirty="0" smtClean="0">
                <a:cs typeface="Alef" panose="00000500000000000000" pitchFamily="2" charset="-79"/>
              </a:rPr>
              <a:t>Nacrtajte jednostavan strujni krug i označite njegove dijelove.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600" dirty="0" smtClean="0">
                <a:cs typeface="Alef" panose="00000500000000000000" pitchFamily="2" charset="-79"/>
              </a:rPr>
              <a:t>Koji je dogovoreni smjer električne struje?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600" dirty="0" smtClean="0">
                <a:cs typeface="Alef" panose="00000500000000000000" pitchFamily="2" charset="-79"/>
              </a:rPr>
              <a:t>Navedite različite vrste električnih izvora. Koje su prednosti, a koji nedostaci svakog od njih? </a:t>
            </a:r>
          </a:p>
          <a:p>
            <a:pPr marL="0" indent="0">
              <a:buNone/>
            </a:pPr>
            <a:endParaRPr lang="hr-HR" sz="36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4" y="703798"/>
            <a:ext cx="10056845" cy="98689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72611"/>
            <a:ext cx="4657531" cy="37043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SzPct val="81000"/>
              <a:buNone/>
            </a:pPr>
            <a:r>
              <a:rPr lang="hr-HR" altLang="sr-Latn-RS" sz="3200" dirty="0" smtClean="0">
                <a:cs typeface="Alef" panose="00000500000000000000" pitchFamily="2" charset="-79"/>
              </a:rPr>
              <a:t>Ana slaže automobil igračku koji pokreće baterija kao </a:t>
            </a:r>
            <a:r>
              <a:rPr lang="hr-HR" altLang="sr-Latn-RS" sz="3200" dirty="0" smtClean="0">
                <a:cs typeface="Alef" panose="00000500000000000000" pitchFamily="2" charset="-79"/>
              </a:rPr>
              <a:t>električni </a:t>
            </a:r>
            <a:r>
              <a:rPr lang="hr-HR" altLang="sr-Latn-RS" sz="3200" dirty="0" smtClean="0">
                <a:cs typeface="Alef" panose="00000500000000000000" pitchFamily="2" charset="-79"/>
              </a:rPr>
              <a:t>izvor.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98" y="2483110"/>
            <a:ext cx="5534871" cy="329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451" y="1774346"/>
            <a:ext cx="10672663" cy="54650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3200" dirty="0" smtClean="0">
                <a:latin typeface="+mn-lt"/>
                <a:cs typeface="Alef" panose="00000500000000000000" pitchFamily="2" charset="-79"/>
              </a:rPr>
              <a:t>Kojim se električnim izvorom koriste računalo, daljinski upravljač, mobitel i hladnjak? </a:t>
            </a:r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hr-HR" sz="24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r-HR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Picture 5" descr="akumul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4142274"/>
            <a:ext cx="2209022" cy="20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0" y="3808653"/>
            <a:ext cx="2288333" cy="17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aterije_zel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9" y="4253205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23" y="3191069"/>
            <a:ext cx="2234169" cy="146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412451" y="2320850"/>
            <a:ext cx="9093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cs typeface="Alef" panose="00000500000000000000" pitchFamily="2" charset="-79"/>
              </a:rPr>
              <a:t>Znate li još neke vrste električnih izvora? </a:t>
            </a:r>
          </a:p>
        </p:txBody>
      </p:sp>
    </p:spTree>
    <p:extLst>
      <p:ext uri="{BB962C8B-B14F-4D97-AF65-F5344CB8AC3E}">
        <p14:creationId xmlns:p14="http://schemas.microsoft.com/office/powerpoint/2010/main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837164"/>
            <a:ext cx="10029967" cy="853524"/>
          </a:xfrm>
        </p:spPr>
        <p:txBody>
          <a:bodyPr/>
          <a:lstStyle/>
          <a:p>
            <a:r>
              <a:rPr lang="hr-HR" sz="3200" dirty="0" smtClean="0">
                <a:latin typeface="+mn-lt"/>
                <a:cs typeface="Alef" panose="00000500000000000000" pitchFamily="2" charset="-79"/>
              </a:rPr>
              <a:t>Baterija daje električnu struju</a:t>
            </a:r>
            <a:r>
              <a:rPr lang="hr-HR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3834" y="1762332"/>
            <a:ext cx="10577014" cy="130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cs typeface="Alef" panose="00000500000000000000" pitchFamily="2" charset="-79"/>
              </a:rPr>
              <a:t>Baterija ima dva priključka, koje nazivamo polovi. 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1026" name="Picture 2" descr="https://lh3.googleusercontent.com/BbNlVdAs3Ifus-LoGGp0BJsOTMijXR1CL6JYj6r93O2hxEBKxoCP4bVyuYDmSSj68lbDbHq7UeTuDu7iMo1X-ntkoOjS4ajSa3nLOdXVov8Z6gfNcR_gryfGo37X3yjpanVyi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80" y="4032573"/>
            <a:ext cx="2279715" cy="21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57124" y="3386242"/>
            <a:ext cx="13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Pozitivan pol ( + )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468562" y="3386242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Negativan  pol ( - ) 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3668867" y="3966223"/>
            <a:ext cx="513184" cy="354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6051631" y="3918674"/>
            <a:ext cx="648928" cy="326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Električni strujni krug s baterijom i žaruljicom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87104" y="1618198"/>
            <a:ext cx="57247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sz="2800" dirty="0" smtClean="0">
                <a:cs typeface="Alef" panose="00000500000000000000" pitchFamily="2" charset="-79"/>
              </a:rPr>
              <a:t>Spojite žicom jedna pol baterije s metalnom pločicom na dnu žaruljice. </a:t>
            </a:r>
          </a:p>
          <a:p>
            <a:r>
              <a:rPr lang="hr-HR" sz="2800" dirty="0">
                <a:cs typeface="Alef" panose="00000500000000000000" pitchFamily="2" charset="-79"/>
              </a:rPr>
              <a:t> </a:t>
            </a:r>
            <a:r>
              <a:rPr lang="hr-HR" sz="2800" dirty="0" smtClean="0">
                <a:cs typeface="Alef" panose="00000500000000000000" pitchFamily="2" charset="-79"/>
              </a:rPr>
              <a:t>  Drugom žicom spojite metalno grlo </a:t>
            </a:r>
          </a:p>
          <a:p>
            <a:r>
              <a:rPr lang="hr-HR" sz="2800" dirty="0" smtClean="0">
                <a:cs typeface="Alef" panose="00000500000000000000" pitchFamily="2" charset="-79"/>
              </a:rPr>
              <a:t>   žaruljice s drugom polom baterije. </a:t>
            </a:r>
          </a:p>
          <a:p>
            <a:r>
              <a:rPr lang="hr-HR" sz="2800" dirty="0" smtClean="0">
                <a:latin typeface="Alef" panose="00000500000000000000" pitchFamily="2" charset="-79"/>
                <a:cs typeface="Alef" panose="00000500000000000000" pitchFamily="2" charset="-79"/>
              </a:rPr>
              <a:t>     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82351" y="5072748"/>
            <a:ext cx="418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cs typeface="Alef" panose="00000500000000000000" pitchFamily="2" charset="-79"/>
              </a:rPr>
              <a:t>Što primjećujete?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2" y="2321169"/>
            <a:ext cx="1966738" cy="24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921" y="829571"/>
            <a:ext cx="1087639" cy="11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959921" y="2028781"/>
            <a:ext cx="108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Pogledajte video </a:t>
            </a:r>
            <a:endParaRPr lang="hr-HR" sz="1600" dirty="0"/>
          </a:p>
        </p:txBody>
      </p:sp>
      <p:pic>
        <p:nvPicPr>
          <p:cNvPr id="9" name="Slika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921" y="4581977"/>
            <a:ext cx="859611" cy="98154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0845906" y="5657523"/>
            <a:ext cx="108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Virtualno istraži 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2110" y="1453487"/>
            <a:ext cx="4244629" cy="2115403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latin typeface="+mn-lt"/>
              </a:rPr>
              <a:t>b</a:t>
            </a:r>
            <a:r>
              <a:rPr lang="hr-HR" sz="3200" dirty="0" smtClean="0">
                <a:latin typeface="+mn-lt"/>
                <a:cs typeface="Alef" panose="00000500000000000000" pitchFamily="2" charset="-79"/>
              </a:rPr>
              <a:t>) Prekinete žicu koja spaja jedan od polova baterije sa žaruljicom.</a:t>
            </a:r>
            <a:br>
              <a:rPr lang="hr-HR" sz="3200" dirty="0" smtClean="0">
                <a:latin typeface="+mn-lt"/>
                <a:cs typeface="Alef" panose="00000500000000000000" pitchFamily="2" charset="-79"/>
              </a:rPr>
            </a:br>
            <a:r>
              <a:rPr lang="hr-HR" sz="3200" dirty="0" smtClean="0">
                <a:latin typeface="+mn-lt"/>
                <a:cs typeface="Alef" panose="00000500000000000000" pitchFamily="2" charset="-79"/>
              </a:rPr>
              <a:t/>
            </a:r>
            <a:br>
              <a:rPr lang="hr-HR" sz="3200" dirty="0" smtClean="0">
                <a:latin typeface="+mn-lt"/>
                <a:cs typeface="Alef" panose="00000500000000000000" pitchFamily="2" charset="-79"/>
              </a:rPr>
            </a:br>
            <a:r>
              <a:rPr lang="hr-HR" sz="3200" dirty="0" smtClean="0">
                <a:latin typeface="+mn-lt"/>
                <a:cs typeface="Alef" panose="00000500000000000000" pitchFamily="2" charset="-79"/>
              </a:rPr>
              <a:t>Što sada primjećujete? </a:t>
            </a:r>
            <a:endParaRPr lang="hr-HR" sz="3200" dirty="0"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76" y="1618198"/>
            <a:ext cx="2184879" cy="262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9538" y="844062"/>
            <a:ext cx="10064261" cy="846626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0099"/>
                </a:solidFill>
                <a:latin typeface="+mn-lt"/>
                <a:cs typeface="Alef" panose="00000500000000000000" pitchFamily="2" charset="-79"/>
              </a:rPr>
              <a:t>Dijelovi električnog strujnog kruga </a:t>
            </a:r>
            <a:endParaRPr lang="hr-HR" sz="3600" dirty="0">
              <a:solidFill>
                <a:srgbClr val="000099"/>
              </a:solidFill>
              <a:latin typeface="+mn-lt"/>
              <a:cs typeface="Alef" panose="00000500000000000000" pitchFamily="2" charset="-79"/>
            </a:endParaRPr>
          </a:p>
        </p:txBody>
      </p:sp>
      <p:pic>
        <p:nvPicPr>
          <p:cNvPr id="4" name="Picture 15" descr="Pictur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70" y="2536473"/>
            <a:ext cx="3381876" cy="258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Slika 5" descr="image al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54" y="2004644"/>
            <a:ext cx="5885645" cy="364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202" y="1160998"/>
            <a:ext cx="9602336" cy="1160171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0099"/>
                </a:solidFill>
                <a:latin typeface="+mn-lt"/>
              </a:rPr>
              <a:t>Jednostavni električni strujni</a:t>
            </a:r>
            <a:r>
              <a:rPr lang="hr-HR" sz="3600" dirty="0">
                <a:solidFill>
                  <a:srgbClr val="000099"/>
                </a:solidFill>
                <a:latin typeface="+mn-lt"/>
              </a:rPr>
              <a:t> </a:t>
            </a:r>
            <a:r>
              <a:rPr lang="hr-HR" sz="3600" dirty="0" smtClean="0">
                <a:solidFill>
                  <a:srgbClr val="000099"/>
                </a:solidFill>
                <a:latin typeface="+mn-lt"/>
              </a:rPr>
              <a:t>krug i smjer električne struje  </a:t>
            </a:r>
            <a:endParaRPr lang="hr-HR" sz="36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4" name="Picture 2" descr="D:\Sandra - školska ppt\FIZIKA8_U\8_I_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6" y="2535208"/>
            <a:ext cx="4598505" cy="214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855786" y="4677508"/>
            <a:ext cx="968326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700" dirty="0" smtClean="0"/>
              <a:t>Za dogovoreni smjer električne struje u strujnom krugu uzima se smjer od pozitivnog pola prema negativnom polu električnog izvora. </a:t>
            </a:r>
            <a:endParaRPr lang="hr-HR" sz="2700" dirty="0"/>
          </a:p>
          <a:p>
            <a:pPr algn="ctr">
              <a:lnSpc>
                <a:spcPct val="150000"/>
              </a:lnSpc>
              <a:buSzPct val="700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5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6412" y="365125"/>
            <a:ext cx="10207388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latin typeface="+mn-lt"/>
              </a:rPr>
              <a:t>Istosmjerna i izmjenična električna struja </a:t>
            </a:r>
            <a:endParaRPr lang="hr-HR" sz="4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sz="3200" dirty="0" smtClean="0">
                <a:solidFill>
                  <a:srgbClr val="FC3324"/>
                </a:solidFill>
                <a:cs typeface="Arial" charset="0"/>
              </a:rPr>
              <a:t> 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Istosmjerna 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struja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3200" dirty="0">
                <a:solidFill>
                  <a:prstClr val="black"/>
                </a:solidFill>
                <a:cs typeface="Arial" charset="0"/>
              </a:rPr>
              <a:t> Električna struja koja ima stalno jednak smjer.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endParaRPr lang="hr-HR" sz="3200" dirty="0">
              <a:solidFill>
                <a:prstClr val="black"/>
              </a:solidFill>
              <a:cs typeface="Arial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None/>
            </a:pPr>
            <a:r>
              <a:rPr lang="hr-HR" sz="3200" dirty="0" smtClean="0">
                <a:solidFill>
                  <a:srgbClr val="FC3324"/>
                </a:solidFill>
                <a:cs typeface="Arial" charset="0"/>
              </a:rPr>
              <a:t>  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Izmjenična 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struja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3200" dirty="0">
                <a:solidFill>
                  <a:prstClr val="black"/>
                </a:solidFill>
                <a:cs typeface="Arial" charset="0"/>
              </a:rPr>
              <a:t> Električna struja koja neprekidno mijenja svoj </a:t>
            </a:r>
            <a:r>
              <a:rPr lang="hr-HR" sz="3200" dirty="0" smtClean="0">
                <a:solidFill>
                  <a:prstClr val="black"/>
                </a:solidFill>
                <a:cs typeface="Arial" charset="0"/>
              </a:rPr>
              <a:t>smjer.</a:t>
            </a:r>
            <a:endParaRPr lang="hr-HR" sz="3200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145</TotalTime>
  <Words>222</Words>
  <Application>Microsoft Office PowerPoint</Application>
  <PresentationFormat>Široki zaslon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Alef</vt:lpstr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Kojim se električnim izvorom koriste računalo, daljinski upravljač, mobitel i hladnjak?   </vt:lpstr>
      <vt:lpstr>Baterija daje električnu struju.   </vt:lpstr>
      <vt:lpstr>Električni strujni krug s baterijom i žaruljicom </vt:lpstr>
      <vt:lpstr>b) Prekinete žicu koja spaja jedan od polova baterije sa žaruljicom.  Što sada primjećujete? </vt:lpstr>
      <vt:lpstr>Dijelovi električnog strujnog kruga </vt:lpstr>
      <vt:lpstr>Jednostavni električni strujni krug i smjer električne struje  </vt:lpstr>
      <vt:lpstr>Istosmjerna i izmjenična električna struja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Hp</cp:lastModifiedBy>
  <cp:revision>21</cp:revision>
  <dcterms:created xsi:type="dcterms:W3CDTF">2020-09-12T17:39:48Z</dcterms:created>
  <dcterms:modified xsi:type="dcterms:W3CDTF">2020-09-27T11:52:40Z</dcterms:modified>
</cp:coreProperties>
</file>